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M Serif Display" panose="020B0604020202020204" charset="0"/>
      <p:regular r:id="rId16"/>
    </p:embeddedFont>
    <p:embeddedFont>
      <p:font typeface="Lexend Deca" panose="020B0604020202020204" charset="0"/>
      <p:regular r:id="rId17"/>
    </p:embeddedFont>
    <p:embeddedFont>
      <p:font typeface="Montserrat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30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416141"/>
            <a:ext cx="7004629" cy="1632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6"/>
              </a:lnSpc>
            </a:pPr>
            <a:r>
              <a:rPr lang="en-US" sz="10255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MOVIE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691828"/>
            <a:ext cx="10743064" cy="1661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369"/>
              </a:lnSpc>
            </a:pPr>
            <a:r>
              <a:rPr lang="en-US" sz="10444">
                <a:solidFill>
                  <a:srgbClr val="151515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RECOMENDATION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404412"/>
            <a:ext cx="18288000" cy="1882588"/>
            <a:chOff x="0" y="0"/>
            <a:chExt cx="4887772" cy="4958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87772" cy="495826"/>
            </a:xfrm>
            <a:custGeom>
              <a:avLst/>
              <a:gdLst/>
              <a:ahLst/>
              <a:cxnLst/>
              <a:rect l="l" t="t" r="r" b="b"/>
              <a:pathLst>
                <a:path w="4887772" h="495826">
                  <a:moveTo>
                    <a:pt x="0" y="0"/>
                  </a:moveTo>
                  <a:lnTo>
                    <a:pt x="4887772" y="0"/>
                  </a:lnTo>
                  <a:lnTo>
                    <a:pt x="4887772" y="495826"/>
                  </a:lnTo>
                  <a:lnTo>
                    <a:pt x="0" y="495826"/>
                  </a:lnTo>
                  <a:close/>
                </a:path>
              </a:pathLst>
            </a:custGeom>
            <a:solidFill>
              <a:srgbClr val="15151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887772" cy="49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1882588"/>
            <a:chOff x="0" y="0"/>
            <a:chExt cx="4887772" cy="4958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87772" cy="495826"/>
            </a:xfrm>
            <a:custGeom>
              <a:avLst/>
              <a:gdLst/>
              <a:ahLst/>
              <a:cxnLst/>
              <a:rect l="l" t="t" r="r" b="b"/>
              <a:pathLst>
                <a:path w="4887772" h="495826">
                  <a:moveTo>
                    <a:pt x="0" y="0"/>
                  </a:moveTo>
                  <a:lnTo>
                    <a:pt x="4887772" y="0"/>
                  </a:lnTo>
                  <a:lnTo>
                    <a:pt x="4887772" y="495826"/>
                  </a:lnTo>
                  <a:lnTo>
                    <a:pt x="0" y="495826"/>
                  </a:lnTo>
                  <a:close/>
                </a:path>
              </a:pathLst>
            </a:custGeom>
            <a:solidFill>
              <a:srgbClr val="15151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4887772" cy="49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780286"/>
            <a:ext cx="569282" cy="496828"/>
          </a:xfrm>
          <a:custGeom>
            <a:avLst/>
            <a:gdLst/>
            <a:ahLst/>
            <a:cxnLst/>
            <a:rect l="l" t="t" r="r" b="b"/>
            <a:pathLst>
              <a:path w="569282" h="496828">
                <a:moveTo>
                  <a:pt x="0" y="0"/>
                </a:moveTo>
                <a:lnTo>
                  <a:pt x="569282" y="0"/>
                </a:lnTo>
                <a:lnTo>
                  <a:pt x="569282" y="496828"/>
                </a:lnTo>
                <a:lnTo>
                  <a:pt x="0" y="4968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644367" y="1882588"/>
            <a:ext cx="6643633" cy="6521824"/>
          </a:xfrm>
          <a:custGeom>
            <a:avLst/>
            <a:gdLst/>
            <a:ahLst/>
            <a:cxnLst/>
            <a:rect l="l" t="t" r="r" b="b"/>
            <a:pathLst>
              <a:path w="6643633" h="6521824">
                <a:moveTo>
                  <a:pt x="0" y="0"/>
                </a:moveTo>
                <a:lnTo>
                  <a:pt x="6643633" y="0"/>
                </a:lnTo>
                <a:lnTo>
                  <a:pt x="6643633" y="6521824"/>
                </a:lnTo>
                <a:lnTo>
                  <a:pt x="0" y="6521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49" t="-2849" b="-2849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66984" y="6141592"/>
            <a:ext cx="8923242" cy="112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Title: 🎬 Movie Recommendation System using Machine Learning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Name: Jahir Hussain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78528" y="856298"/>
            <a:ext cx="516897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MULTI MEDIA RECOMMENATION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C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71" y="-15688"/>
            <a:ext cx="18270729" cy="1882588"/>
            <a:chOff x="0" y="0"/>
            <a:chExt cx="4887772" cy="4958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7772" cy="495826"/>
            </a:xfrm>
            <a:custGeom>
              <a:avLst/>
              <a:gdLst/>
              <a:ahLst/>
              <a:cxnLst/>
              <a:rect l="l" t="t" r="r" b="b"/>
              <a:pathLst>
                <a:path w="4887772" h="495826">
                  <a:moveTo>
                    <a:pt x="0" y="0"/>
                  </a:moveTo>
                  <a:lnTo>
                    <a:pt x="4887772" y="0"/>
                  </a:lnTo>
                  <a:lnTo>
                    <a:pt x="4887772" y="495826"/>
                  </a:lnTo>
                  <a:lnTo>
                    <a:pt x="0" y="495826"/>
                  </a:lnTo>
                  <a:close/>
                </a:path>
              </a:pathLst>
            </a:custGeom>
            <a:solidFill>
              <a:srgbClr val="15151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887772" cy="49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343900"/>
            <a:ext cx="18288000" cy="1882588"/>
            <a:chOff x="0" y="0"/>
            <a:chExt cx="4887772" cy="4958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87772" cy="495826"/>
            </a:xfrm>
            <a:custGeom>
              <a:avLst/>
              <a:gdLst/>
              <a:ahLst/>
              <a:cxnLst/>
              <a:rect l="l" t="t" r="r" b="b"/>
              <a:pathLst>
                <a:path w="4887772" h="495826">
                  <a:moveTo>
                    <a:pt x="0" y="0"/>
                  </a:moveTo>
                  <a:lnTo>
                    <a:pt x="4887772" y="0"/>
                  </a:lnTo>
                  <a:lnTo>
                    <a:pt x="4887772" y="495826"/>
                  </a:lnTo>
                  <a:lnTo>
                    <a:pt x="0" y="495826"/>
                  </a:lnTo>
                  <a:close/>
                </a:path>
              </a:pathLst>
            </a:custGeom>
            <a:solidFill>
              <a:srgbClr val="15151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887772" cy="49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422327" y="2941424"/>
            <a:ext cx="12850610" cy="190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60"/>
              </a:lnSpc>
            </a:pPr>
            <a:r>
              <a:rPr lang="en-US" sz="120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 YOU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820F87-0F58-4727-8905-D575C1297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00100"/>
            <a:ext cx="566977" cy="4999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C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-285283"/>
            <a:ext cx="2719179" cy="10857566"/>
          </a:xfrm>
          <a:custGeom>
            <a:avLst/>
            <a:gdLst/>
            <a:ahLst/>
            <a:cxnLst/>
            <a:rect l="l" t="t" r="r" b="b"/>
            <a:pathLst>
              <a:path w="2719179" h="10857566">
                <a:moveTo>
                  <a:pt x="0" y="0"/>
                </a:moveTo>
                <a:lnTo>
                  <a:pt x="2719179" y="0"/>
                </a:lnTo>
                <a:lnTo>
                  <a:pt x="2719179" y="10857566"/>
                </a:lnTo>
                <a:lnTo>
                  <a:pt x="0" y="1085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1597982" y="4225917"/>
            <a:ext cx="6099323" cy="0"/>
          </a:xfrm>
          <a:prstGeom prst="line">
            <a:avLst/>
          </a:prstGeom>
          <a:ln w="38100" cap="flat">
            <a:solidFill>
              <a:srgbClr val="15151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0" y="0"/>
            <a:ext cx="18288000" cy="1882588"/>
            <a:chOff x="0" y="0"/>
            <a:chExt cx="4887772" cy="4958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87772" cy="495826"/>
            </a:xfrm>
            <a:custGeom>
              <a:avLst/>
              <a:gdLst/>
              <a:ahLst/>
              <a:cxnLst/>
              <a:rect l="l" t="t" r="r" b="b"/>
              <a:pathLst>
                <a:path w="4887772" h="495826">
                  <a:moveTo>
                    <a:pt x="0" y="0"/>
                  </a:moveTo>
                  <a:lnTo>
                    <a:pt x="4887772" y="0"/>
                  </a:lnTo>
                  <a:lnTo>
                    <a:pt x="4887772" y="495826"/>
                  </a:lnTo>
                  <a:lnTo>
                    <a:pt x="0" y="495826"/>
                  </a:lnTo>
                  <a:close/>
                </a:path>
              </a:pathLst>
            </a:custGeom>
            <a:solidFill>
              <a:srgbClr val="15151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887772" cy="49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8404412"/>
            <a:ext cx="18288000" cy="1882588"/>
            <a:chOff x="0" y="0"/>
            <a:chExt cx="4887772" cy="4958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87772" cy="495826"/>
            </a:xfrm>
            <a:custGeom>
              <a:avLst/>
              <a:gdLst/>
              <a:ahLst/>
              <a:cxnLst/>
              <a:rect l="l" t="t" r="r" b="b"/>
              <a:pathLst>
                <a:path w="4887772" h="495826">
                  <a:moveTo>
                    <a:pt x="0" y="0"/>
                  </a:moveTo>
                  <a:lnTo>
                    <a:pt x="4887772" y="0"/>
                  </a:lnTo>
                  <a:lnTo>
                    <a:pt x="4887772" y="495826"/>
                  </a:lnTo>
                  <a:lnTo>
                    <a:pt x="0" y="495826"/>
                  </a:lnTo>
                  <a:close/>
                </a:path>
              </a:pathLst>
            </a:custGeom>
            <a:solidFill>
              <a:srgbClr val="15151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4887772" cy="49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780286"/>
            <a:ext cx="569282" cy="496828"/>
          </a:xfrm>
          <a:custGeom>
            <a:avLst/>
            <a:gdLst/>
            <a:ahLst/>
            <a:cxnLst/>
            <a:rect l="l" t="t" r="r" b="b"/>
            <a:pathLst>
              <a:path w="569282" h="496828">
                <a:moveTo>
                  <a:pt x="0" y="0"/>
                </a:moveTo>
                <a:lnTo>
                  <a:pt x="569282" y="0"/>
                </a:lnTo>
                <a:lnTo>
                  <a:pt x="569282" y="496828"/>
                </a:lnTo>
                <a:lnTo>
                  <a:pt x="0" y="496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247977" y="2760273"/>
            <a:ext cx="8566803" cy="4818827"/>
          </a:xfrm>
          <a:custGeom>
            <a:avLst/>
            <a:gdLst/>
            <a:ahLst/>
            <a:cxnLst/>
            <a:rect l="l" t="t" r="r" b="b"/>
            <a:pathLst>
              <a:path w="8566803" h="4818827">
                <a:moveTo>
                  <a:pt x="0" y="0"/>
                </a:moveTo>
                <a:lnTo>
                  <a:pt x="8566803" y="0"/>
                </a:lnTo>
                <a:lnTo>
                  <a:pt x="8566803" y="4818827"/>
                </a:lnTo>
                <a:lnTo>
                  <a:pt x="0" y="48188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97982" y="2836473"/>
            <a:ext cx="7209932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7982" y="4537534"/>
            <a:ext cx="8092230" cy="379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Movies are one of the most consumed forms of digital entertainment.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With thousands of movies available online, users face difficulty in selecting what to watch.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Recommendation systems help users by suggesting relevant movies based on their preferences.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project implements a content-based movie recommendation system using Machine Learning techniques (TF-IDF &amp; Similarity).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C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28411" y="-285283"/>
            <a:ext cx="2719179" cy="10857566"/>
          </a:xfrm>
          <a:custGeom>
            <a:avLst/>
            <a:gdLst/>
            <a:ahLst/>
            <a:cxnLst/>
            <a:rect l="l" t="t" r="r" b="b"/>
            <a:pathLst>
              <a:path w="2719179" h="10857566">
                <a:moveTo>
                  <a:pt x="0" y="0"/>
                </a:moveTo>
                <a:lnTo>
                  <a:pt x="2719178" y="0"/>
                </a:lnTo>
                <a:lnTo>
                  <a:pt x="2719178" y="10857566"/>
                </a:lnTo>
                <a:lnTo>
                  <a:pt x="0" y="1085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882588"/>
            <a:chOff x="0" y="0"/>
            <a:chExt cx="4887772" cy="4958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7772" cy="495826"/>
            </a:xfrm>
            <a:custGeom>
              <a:avLst/>
              <a:gdLst/>
              <a:ahLst/>
              <a:cxnLst/>
              <a:rect l="l" t="t" r="r" b="b"/>
              <a:pathLst>
                <a:path w="4887772" h="495826">
                  <a:moveTo>
                    <a:pt x="0" y="0"/>
                  </a:moveTo>
                  <a:lnTo>
                    <a:pt x="4887772" y="0"/>
                  </a:lnTo>
                  <a:lnTo>
                    <a:pt x="4887772" y="495826"/>
                  </a:lnTo>
                  <a:lnTo>
                    <a:pt x="0" y="495826"/>
                  </a:lnTo>
                  <a:close/>
                </a:path>
              </a:pathLst>
            </a:custGeom>
            <a:solidFill>
              <a:srgbClr val="15151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87772" cy="49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404412"/>
            <a:ext cx="18288000" cy="1882588"/>
            <a:chOff x="0" y="0"/>
            <a:chExt cx="4887772" cy="4958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87772" cy="495826"/>
            </a:xfrm>
            <a:custGeom>
              <a:avLst/>
              <a:gdLst/>
              <a:ahLst/>
              <a:cxnLst/>
              <a:rect l="l" t="t" r="r" b="b"/>
              <a:pathLst>
                <a:path w="4887772" h="495826">
                  <a:moveTo>
                    <a:pt x="0" y="0"/>
                  </a:moveTo>
                  <a:lnTo>
                    <a:pt x="4887772" y="0"/>
                  </a:lnTo>
                  <a:lnTo>
                    <a:pt x="4887772" y="495826"/>
                  </a:lnTo>
                  <a:lnTo>
                    <a:pt x="0" y="495826"/>
                  </a:lnTo>
                  <a:close/>
                </a:path>
              </a:pathLst>
            </a:custGeom>
            <a:solidFill>
              <a:srgbClr val="15151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887772" cy="49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780286"/>
            <a:ext cx="569282" cy="496828"/>
          </a:xfrm>
          <a:custGeom>
            <a:avLst/>
            <a:gdLst/>
            <a:ahLst/>
            <a:cxnLst/>
            <a:rect l="l" t="t" r="r" b="b"/>
            <a:pathLst>
              <a:path w="569282" h="496828">
                <a:moveTo>
                  <a:pt x="0" y="0"/>
                </a:moveTo>
                <a:lnTo>
                  <a:pt x="569282" y="0"/>
                </a:lnTo>
                <a:lnTo>
                  <a:pt x="569282" y="496828"/>
                </a:lnTo>
                <a:lnTo>
                  <a:pt x="0" y="496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8669196" y="3606155"/>
            <a:ext cx="6099323" cy="0"/>
          </a:xfrm>
          <a:prstGeom prst="line">
            <a:avLst/>
          </a:prstGeom>
          <a:ln w="38100" cap="flat">
            <a:solidFill>
              <a:srgbClr val="15151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144000" y="3900259"/>
            <a:ext cx="6728857" cy="417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design and develop a content-based recommendation system for movies.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use machine learning algorithms for similarity-based recommendations.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build a web application (Flask + HTML/CSS/JS) for user interaction.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provide recommendations based on Movie Title and Genre.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create a system that can be extended with more features like Cast, Ratings, Storyline.</a:t>
            </a:r>
          </a:p>
          <a:p>
            <a:pPr algn="l">
              <a:lnSpc>
                <a:spcPts val="3000"/>
              </a:lnSpc>
            </a:pPr>
            <a:endParaRPr lang="en-US" sz="2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669196" y="2151906"/>
            <a:ext cx="5961204" cy="1176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  <a:spcBef>
                <a:spcPct val="0"/>
              </a:spcBef>
            </a:pPr>
            <a:r>
              <a:rPr lang="en-US" sz="798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Objectives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0" y="2520315"/>
            <a:ext cx="9146584" cy="5246370"/>
            <a:chOff x="0" y="0"/>
            <a:chExt cx="7981950" cy="4578350"/>
          </a:xfrm>
        </p:grpSpPr>
        <p:sp>
          <p:nvSpPr>
            <p:cNvPr id="14" name="Freeform 1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t="-3228" b="-3228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C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54315" y="-285283"/>
            <a:ext cx="2719179" cy="10857566"/>
          </a:xfrm>
          <a:custGeom>
            <a:avLst/>
            <a:gdLst/>
            <a:ahLst/>
            <a:cxnLst/>
            <a:rect l="l" t="t" r="r" b="b"/>
            <a:pathLst>
              <a:path w="2719179" h="10857566">
                <a:moveTo>
                  <a:pt x="0" y="0"/>
                </a:moveTo>
                <a:lnTo>
                  <a:pt x="2719179" y="0"/>
                </a:lnTo>
                <a:lnTo>
                  <a:pt x="2719179" y="10857566"/>
                </a:lnTo>
                <a:lnTo>
                  <a:pt x="0" y="1085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r>
              <a:rPr lang="en-GB" dirty="0" err="1"/>
              <a:t>ffffff</a:t>
            </a:r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882588"/>
            <a:chOff x="0" y="0"/>
            <a:chExt cx="4887772" cy="4958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7772" cy="495826"/>
            </a:xfrm>
            <a:custGeom>
              <a:avLst/>
              <a:gdLst/>
              <a:ahLst/>
              <a:cxnLst/>
              <a:rect l="l" t="t" r="r" b="b"/>
              <a:pathLst>
                <a:path w="4887772" h="495826">
                  <a:moveTo>
                    <a:pt x="0" y="0"/>
                  </a:moveTo>
                  <a:lnTo>
                    <a:pt x="4887772" y="0"/>
                  </a:lnTo>
                  <a:lnTo>
                    <a:pt x="4887772" y="495826"/>
                  </a:lnTo>
                  <a:lnTo>
                    <a:pt x="0" y="495826"/>
                  </a:lnTo>
                  <a:close/>
                </a:path>
              </a:pathLst>
            </a:custGeom>
            <a:solidFill>
              <a:srgbClr val="15151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87772" cy="49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404412"/>
            <a:ext cx="18288000" cy="1882588"/>
            <a:chOff x="0" y="0"/>
            <a:chExt cx="4887772" cy="4958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87772" cy="495826"/>
            </a:xfrm>
            <a:custGeom>
              <a:avLst/>
              <a:gdLst/>
              <a:ahLst/>
              <a:cxnLst/>
              <a:rect l="l" t="t" r="r" b="b"/>
              <a:pathLst>
                <a:path w="4887772" h="495826">
                  <a:moveTo>
                    <a:pt x="0" y="0"/>
                  </a:moveTo>
                  <a:lnTo>
                    <a:pt x="4887772" y="0"/>
                  </a:lnTo>
                  <a:lnTo>
                    <a:pt x="4887772" y="495826"/>
                  </a:lnTo>
                  <a:lnTo>
                    <a:pt x="0" y="495826"/>
                  </a:lnTo>
                  <a:close/>
                </a:path>
              </a:pathLst>
            </a:custGeom>
            <a:solidFill>
              <a:srgbClr val="15151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887772" cy="49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780286"/>
            <a:ext cx="569282" cy="496828"/>
          </a:xfrm>
          <a:custGeom>
            <a:avLst/>
            <a:gdLst/>
            <a:ahLst/>
            <a:cxnLst/>
            <a:rect l="l" t="t" r="r" b="b"/>
            <a:pathLst>
              <a:path w="569282" h="496828">
                <a:moveTo>
                  <a:pt x="0" y="0"/>
                </a:moveTo>
                <a:lnTo>
                  <a:pt x="569282" y="0"/>
                </a:lnTo>
                <a:lnTo>
                  <a:pt x="569282" y="496828"/>
                </a:lnTo>
                <a:lnTo>
                  <a:pt x="0" y="496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1256523" y="4410644"/>
            <a:ext cx="6099323" cy="0"/>
          </a:xfrm>
          <a:prstGeom prst="line">
            <a:avLst/>
          </a:prstGeom>
          <a:ln w="38100" cap="flat">
            <a:solidFill>
              <a:srgbClr val="15151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256523" y="1939738"/>
            <a:ext cx="7242057" cy="245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2"/>
              </a:lnSpc>
            </a:pPr>
            <a:r>
              <a:rPr lang="en-US" sz="5847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SYSTEM ARCHITECTURE / FLOWCHART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683504"/>
            <a:ext cx="7655734" cy="340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Flow: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 (Web scraping / Movie dataset)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Cleaning &amp; Preprocessing (remove duplicates, handle missing values)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 Extraction (TF-IDF for Genre, Title)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 Building (Cosine Similarity with TF-IDF vectors)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Application (Flask backend + HTML/CSS frontend)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Final Output: Recommended Movies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8498581" y="2387447"/>
            <a:ext cx="9501509" cy="5344599"/>
          </a:xfrm>
          <a:custGeom>
            <a:avLst/>
            <a:gdLst/>
            <a:ahLst/>
            <a:cxnLst/>
            <a:rect l="l" t="t" r="r" b="b"/>
            <a:pathLst>
              <a:path w="9501509" h="5344599">
                <a:moveTo>
                  <a:pt x="0" y="0"/>
                </a:moveTo>
                <a:lnTo>
                  <a:pt x="9501509" y="0"/>
                </a:lnTo>
                <a:lnTo>
                  <a:pt x="9501509" y="5344599"/>
                </a:lnTo>
                <a:lnTo>
                  <a:pt x="0" y="5344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C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86350" y="-285283"/>
            <a:ext cx="2719179" cy="10857566"/>
          </a:xfrm>
          <a:custGeom>
            <a:avLst/>
            <a:gdLst/>
            <a:ahLst/>
            <a:cxnLst/>
            <a:rect l="l" t="t" r="r" b="b"/>
            <a:pathLst>
              <a:path w="2719179" h="10857566">
                <a:moveTo>
                  <a:pt x="0" y="0"/>
                </a:moveTo>
                <a:lnTo>
                  <a:pt x="2719179" y="0"/>
                </a:lnTo>
                <a:lnTo>
                  <a:pt x="2719179" y="10857566"/>
                </a:lnTo>
                <a:lnTo>
                  <a:pt x="0" y="1085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882588"/>
            <a:chOff x="0" y="0"/>
            <a:chExt cx="4887772" cy="4958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7772" cy="495826"/>
            </a:xfrm>
            <a:custGeom>
              <a:avLst/>
              <a:gdLst/>
              <a:ahLst/>
              <a:cxnLst/>
              <a:rect l="l" t="t" r="r" b="b"/>
              <a:pathLst>
                <a:path w="4887772" h="495826">
                  <a:moveTo>
                    <a:pt x="0" y="0"/>
                  </a:moveTo>
                  <a:lnTo>
                    <a:pt x="4887772" y="0"/>
                  </a:lnTo>
                  <a:lnTo>
                    <a:pt x="4887772" y="495826"/>
                  </a:lnTo>
                  <a:lnTo>
                    <a:pt x="0" y="495826"/>
                  </a:lnTo>
                  <a:close/>
                </a:path>
              </a:pathLst>
            </a:custGeom>
            <a:solidFill>
              <a:srgbClr val="15151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87772" cy="49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404412"/>
            <a:ext cx="18288000" cy="1882588"/>
            <a:chOff x="0" y="0"/>
            <a:chExt cx="4887772" cy="4958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87772" cy="495826"/>
            </a:xfrm>
            <a:custGeom>
              <a:avLst/>
              <a:gdLst/>
              <a:ahLst/>
              <a:cxnLst/>
              <a:rect l="l" t="t" r="r" b="b"/>
              <a:pathLst>
                <a:path w="4887772" h="495826">
                  <a:moveTo>
                    <a:pt x="0" y="0"/>
                  </a:moveTo>
                  <a:lnTo>
                    <a:pt x="4887772" y="0"/>
                  </a:lnTo>
                  <a:lnTo>
                    <a:pt x="4887772" y="495826"/>
                  </a:lnTo>
                  <a:lnTo>
                    <a:pt x="0" y="495826"/>
                  </a:lnTo>
                  <a:close/>
                </a:path>
              </a:pathLst>
            </a:custGeom>
            <a:solidFill>
              <a:srgbClr val="15151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887772" cy="49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780286"/>
            <a:ext cx="569282" cy="496828"/>
          </a:xfrm>
          <a:custGeom>
            <a:avLst/>
            <a:gdLst/>
            <a:ahLst/>
            <a:cxnLst/>
            <a:rect l="l" t="t" r="r" b="b"/>
            <a:pathLst>
              <a:path w="569282" h="496828">
                <a:moveTo>
                  <a:pt x="0" y="0"/>
                </a:moveTo>
                <a:lnTo>
                  <a:pt x="569282" y="0"/>
                </a:lnTo>
                <a:lnTo>
                  <a:pt x="569282" y="496828"/>
                </a:lnTo>
                <a:lnTo>
                  <a:pt x="0" y="496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1028700" y="4026678"/>
            <a:ext cx="6099323" cy="0"/>
          </a:xfrm>
          <a:prstGeom prst="line">
            <a:avLst/>
          </a:prstGeom>
          <a:ln w="38100" cap="flat">
            <a:solidFill>
              <a:srgbClr val="15151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9008871" y="3621484"/>
            <a:ext cx="7940462" cy="4159290"/>
          </a:xfrm>
          <a:custGeom>
            <a:avLst/>
            <a:gdLst/>
            <a:ahLst/>
            <a:cxnLst/>
            <a:rect l="l" t="t" r="r" b="b"/>
            <a:pathLst>
              <a:path w="7940462" h="4159290">
                <a:moveTo>
                  <a:pt x="0" y="0"/>
                </a:moveTo>
                <a:lnTo>
                  <a:pt x="7940462" y="0"/>
                </a:lnTo>
                <a:lnTo>
                  <a:pt x="7940462" y="4159290"/>
                </a:lnTo>
                <a:lnTo>
                  <a:pt x="0" y="41592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2637234"/>
            <a:ext cx="9097463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DATA COLLECTION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1437" y="4056931"/>
            <a:ext cx="6223731" cy="455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 prepared using Movie details with images (Excel file).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Includes attributes such as:</a:t>
            </a:r>
          </a:p>
          <a:p>
            <a:pPr marL="863611" lvl="2" indent="-287870" algn="l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Movie Title</a:t>
            </a:r>
          </a:p>
          <a:p>
            <a:pPr marL="863611" lvl="2" indent="-287870" algn="l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Genre</a:t>
            </a:r>
          </a:p>
          <a:p>
            <a:pPr marL="863611" lvl="2" indent="-287870" algn="l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Rating</a:t>
            </a:r>
          </a:p>
          <a:p>
            <a:pPr marL="863611" lvl="2" indent="-287870" algn="l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Duration</a:t>
            </a:r>
          </a:p>
          <a:p>
            <a:pPr marL="863611" lvl="2" indent="-287870" algn="l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Cast</a:t>
            </a:r>
          </a:p>
          <a:p>
            <a:pPr marL="863611" lvl="2" indent="-287870" algn="l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Poster Image (where available)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Some data collected via web scraping and supplemented with manual entries.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C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-285283"/>
            <a:ext cx="2719179" cy="10857566"/>
          </a:xfrm>
          <a:custGeom>
            <a:avLst/>
            <a:gdLst/>
            <a:ahLst/>
            <a:cxnLst/>
            <a:rect l="l" t="t" r="r" b="b"/>
            <a:pathLst>
              <a:path w="2719179" h="10857566">
                <a:moveTo>
                  <a:pt x="0" y="0"/>
                </a:moveTo>
                <a:lnTo>
                  <a:pt x="2719179" y="0"/>
                </a:lnTo>
                <a:lnTo>
                  <a:pt x="2719179" y="10857566"/>
                </a:lnTo>
                <a:lnTo>
                  <a:pt x="0" y="1085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882588"/>
            <a:chOff x="0" y="0"/>
            <a:chExt cx="4887772" cy="4958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7772" cy="495826"/>
            </a:xfrm>
            <a:custGeom>
              <a:avLst/>
              <a:gdLst/>
              <a:ahLst/>
              <a:cxnLst/>
              <a:rect l="l" t="t" r="r" b="b"/>
              <a:pathLst>
                <a:path w="4887772" h="495826">
                  <a:moveTo>
                    <a:pt x="0" y="0"/>
                  </a:moveTo>
                  <a:lnTo>
                    <a:pt x="4887772" y="0"/>
                  </a:lnTo>
                  <a:lnTo>
                    <a:pt x="4887772" y="495826"/>
                  </a:lnTo>
                  <a:lnTo>
                    <a:pt x="0" y="495826"/>
                  </a:lnTo>
                  <a:close/>
                </a:path>
              </a:pathLst>
            </a:custGeom>
            <a:solidFill>
              <a:srgbClr val="15151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87772" cy="49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404412"/>
            <a:ext cx="18288000" cy="1882588"/>
            <a:chOff x="0" y="0"/>
            <a:chExt cx="4887772" cy="4958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87772" cy="495826"/>
            </a:xfrm>
            <a:custGeom>
              <a:avLst/>
              <a:gdLst/>
              <a:ahLst/>
              <a:cxnLst/>
              <a:rect l="l" t="t" r="r" b="b"/>
              <a:pathLst>
                <a:path w="4887772" h="495826">
                  <a:moveTo>
                    <a:pt x="0" y="0"/>
                  </a:moveTo>
                  <a:lnTo>
                    <a:pt x="4887772" y="0"/>
                  </a:lnTo>
                  <a:lnTo>
                    <a:pt x="4887772" y="495826"/>
                  </a:lnTo>
                  <a:lnTo>
                    <a:pt x="0" y="495826"/>
                  </a:lnTo>
                  <a:close/>
                </a:path>
              </a:pathLst>
            </a:custGeom>
            <a:solidFill>
              <a:srgbClr val="15151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887772" cy="49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780286"/>
            <a:ext cx="569282" cy="496828"/>
          </a:xfrm>
          <a:custGeom>
            <a:avLst/>
            <a:gdLst/>
            <a:ahLst/>
            <a:cxnLst/>
            <a:rect l="l" t="t" r="r" b="b"/>
            <a:pathLst>
              <a:path w="569282" h="496828">
                <a:moveTo>
                  <a:pt x="0" y="0"/>
                </a:moveTo>
                <a:lnTo>
                  <a:pt x="569282" y="0"/>
                </a:lnTo>
                <a:lnTo>
                  <a:pt x="569282" y="496828"/>
                </a:lnTo>
                <a:lnTo>
                  <a:pt x="0" y="496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9274755" y="4026678"/>
            <a:ext cx="6099323" cy="0"/>
          </a:xfrm>
          <a:prstGeom prst="line">
            <a:avLst/>
          </a:prstGeom>
          <a:ln w="38100" cap="flat">
            <a:solidFill>
              <a:srgbClr val="15151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42702" y="2940323"/>
            <a:ext cx="7489543" cy="4212868"/>
          </a:xfrm>
          <a:custGeom>
            <a:avLst/>
            <a:gdLst/>
            <a:ahLst/>
            <a:cxnLst/>
            <a:rect l="l" t="t" r="r" b="b"/>
            <a:pathLst>
              <a:path w="7489543" h="4212868">
                <a:moveTo>
                  <a:pt x="0" y="0"/>
                </a:moveTo>
                <a:lnTo>
                  <a:pt x="7489543" y="0"/>
                </a:lnTo>
                <a:lnTo>
                  <a:pt x="7489543" y="4212868"/>
                </a:lnTo>
                <a:lnTo>
                  <a:pt x="0" y="42128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274755" y="2608659"/>
            <a:ext cx="5616223" cy="127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7"/>
              </a:lnSpc>
            </a:pPr>
            <a:r>
              <a:rPr lang="en-US" sz="4552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PREPROCESSING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74755" y="4443045"/>
            <a:ext cx="7259982" cy="379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Steps performed: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Fill missing values with defaults.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Clean inconsistent genres (e.g., “Drama,Action” → “Drama, Action”).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Convert all text to lowercase for uniformity.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Extract features using TF-IDF Vectorization.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Two separate vector spaces built: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Genre Vector Space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Movie Title Vector Space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C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86350" y="-285283"/>
            <a:ext cx="2719179" cy="10857566"/>
          </a:xfrm>
          <a:custGeom>
            <a:avLst/>
            <a:gdLst/>
            <a:ahLst/>
            <a:cxnLst/>
            <a:rect l="l" t="t" r="r" b="b"/>
            <a:pathLst>
              <a:path w="2719179" h="10857566">
                <a:moveTo>
                  <a:pt x="0" y="0"/>
                </a:moveTo>
                <a:lnTo>
                  <a:pt x="2719179" y="0"/>
                </a:lnTo>
                <a:lnTo>
                  <a:pt x="2719179" y="10857566"/>
                </a:lnTo>
                <a:lnTo>
                  <a:pt x="0" y="1085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882588"/>
            <a:chOff x="0" y="0"/>
            <a:chExt cx="4887772" cy="4958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7772" cy="495826"/>
            </a:xfrm>
            <a:custGeom>
              <a:avLst/>
              <a:gdLst/>
              <a:ahLst/>
              <a:cxnLst/>
              <a:rect l="l" t="t" r="r" b="b"/>
              <a:pathLst>
                <a:path w="4887772" h="495826">
                  <a:moveTo>
                    <a:pt x="0" y="0"/>
                  </a:moveTo>
                  <a:lnTo>
                    <a:pt x="4887772" y="0"/>
                  </a:lnTo>
                  <a:lnTo>
                    <a:pt x="4887772" y="495826"/>
                  </a:lnTo>
                  <a:lnTo>
                    <a:pt x="0" y="495826"/>
                  </a:lnTo>
                  <a:close/>
                </a:path>
              </a:pathLst>
            </a:custGeom>
            <a:solidFill>
              <a:srgbClr val="15151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87772" cy="49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404412"/>
            <a:ext cx="18288000" cy="1882588"/>
            <a:chOff x="0" y="0"/>
            <a:chExt cx="4887772" cy="4958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87772" cy="495826"/>
            </a:xfrm>
            <a:custGeom>
              <a:avLst/>
              <a:gdLst/>
              <a:ahLst/>
              <a:cxnLst/>
              <a:rect l="l" t="t" r="r" b="b"/>
              <a:pathLst>
                <a:path w="4887772" h="495826">
                  <a:moveTo>
                    <a:pt x="0" y="0"/>
                  </a:moveTo>
                  <a:lnTo>
                    <a:pt x="4887772" y="0"/>
                  </a:lnTo>
                  <a:lnTo>
                    <a:pt x="4887772" y="495826"/>
                  </a:lnTo>
                  <a:lnTo>
                    <a:pt x="0" y="495826"/>
                  </a:lnTo>
                  <a:close/>
                </a:path>
              </a:pathLst>
            </a:custGeom>
            <a:solidFill>
              <a:srgbClr val="15151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887772" cy="49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780286"/>
            <a:ext cx="569282" cy="496828"/>
          </a:xfrm>
          <a:custGeom>
            <a:avLst/>
            <a:gdLst/>
            <a:ahLst/>
            <a:cxnLst/>
            <a:rect l="l" t="t" r="r" b="b"/>
            <a:pathLst>
              <a:path w="569282" h="496828">
                <a:moveTo>
                  <a:pt x="0" y="0"/>
                </a:moveTo>
                <a:lnTo>
                  <a:pt x="569282" y="0"/>
                </a:lnTo>
                <a:lnTo>
                  <a:pt x="569282" y="496828"/>
                </a:lnTo>
                <a:lnTo>
                  <a:pt x="0" y="496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1597982" y="4225917"/>
            <a:ext cx="6099323" cy="0"/>
          </a:xfrm>
          <a:prstGeom prst="line">
            <a:avLst/>
          </a:prstGeom>
          <a:ln w="38100" cap="flat">
            <a:solidFill>
              <a:srgbClr val="15151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97982" y="1958788"/>
            <a:ext cx="7821099" cy="195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MACHINE LEARNING 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7982" y="4584483"/>
            <a:ext cx="6728857" cy="379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 Approach: Content-Based Filtering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Technique Used: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TF-IDF Vectorization – Converts text data (titles, genres) into numerical feature vectors.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Cosine Similarity – Measures similarity between two vectors.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Modes of Recommendation: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Based on Movie Title similarity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Based on Genre similarity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901438" y="2087274"/>
            <a:ext cx="4705618" cy="6112452"/>
          </a:xfrm>
          <a:custGeom>
            <a:avLst/>
            <a:gdLst/>
            <a:ahLst/>
            <a:cxnLst/>
            <a:rect l="l" t="t" r="r" b="b"/>
            <a:pathLst>
              <a:path w="4705618" h="6112452">
                <a:moveTo>
                  <a:pt x="0" y="0"/>
                </a:moveTo>
                <a:lnTo>
                  <a:pt x="4705618" y="0"/>
                </a:lnTo>
                <a:lnTo>
                  <a:pt x="4705618" y="6112452"/>
                </a:lnTo>
                <a:lnTo>
                  <a:pt x="0" y="6112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C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392" y="-285283"/>
            <a:ext cx="2719179" cy="10857566"/>
          </a:xfrm>
          <a:custGeom>
            <a:avLst/>
            <a:gdLst/>
            <a:ahLst/>
            <a:cxnLst/>
            <a:rect l="l" t="t" r="r" b="b"/>
            <a:pathLst>
              <a:path w="2719179" h="10857566">
                <a:moveTo>
                  <a:pt x="0" y="0"/>
                </a:moveTo>
                <a:lnTo>
                  <a:pt x="2719179" y="0"/>
                </a:lnTo>
                <a:lnTo>
                  <a:pt x="2719179" y="10857566"/>
                </a:lnTo>
                <a:lnTo>
                  <a:pt x="0" y="1085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882588"/>
            <a:chOff x="0" y="0"/>
            <a:chExt cx="4887772" cy="4958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87772" cy="495826"/>
            </a:xfrm>
            <a:custGeom>
              <a:avLst/>
              <a:gdLst/>
              <a:ahLst/>
              <a:cxnLst/>
              <a:rect l="l" t="t" r="r" b="b"/>
              <a:pathLst>
                <a:path w="4887772" h="495826">
                  <a:moveTo>
                    <a:pt x="0" y="0"/>
                  </a:moveTo>
                  <a:lnTo>
                    <a:pt x="4887772" y="0"/>
                  </a:lnTo>
                  <a:lnTo>
                    <a:pt x="4887772" y="495826"/>
                  </a:lnTo>
                  <a:lnTo>
                    <a:pt x="0" y="495826"/>
                  </a:lnTo>
                  <a:close/>
                </a:path>
              </a:pathLst>
            </a:custGeom>
            <a:solidFill>
              <a:srgbClr val="15151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887772" cy="49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404412"/>
            <a:ext cx="18288000" cy="1882588"/>
            <a:chOff x="0" y="0"/>
            <a:chExt cx="4887772" cy="4958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87772" cy="495826"/>
            </a:xfrm>
            <a:custGeom>
              <a:avLst/>
              <a:gdLst/>
              <a:ahLst/>
              <a:cxnLst/>
              <a:rect l="l" t="t" r="r" b="b"/>
              <a:pathLst>
                <a:path w="4887772" h="495826">
                  <a:moveTo>
                    <a:pt x="0" y="0"/>
                  </a:moveTo>
                  <a:lnTo>
                    <a:pt x="4887772" y="0"/>
                  </a:lnTo>
                  <a:lnTo>
                    <a:pt x="4887772" y="495826"/>
                  </a:lnTo>
                  <a:lnTo>
                    <a:pt x="0" y="495826"/>
                  </a:lnTo>
                  <a:close/>
                </a:path>
              </a:pathLst>
            </a:custGeom>
            <a:solidFill>
              <a:srgbClr val="15151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887772" cy="49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780286"/>
            <a:ext cx="569282" cy="496828"/>
          </a:xfrm>
          <a:custGeom>
            <a:avLst/>
            <a:gdLst/>
            <a:ahLst/>
            <a:cxnLst/>
            <a:rect l="l" t="t" r="r" b="b"/>
            <a:pathLst>
              <a:path w="569282" h="496828">
                <a:moveTo>
                  <a:pt x="0" y="0"/>
                </a:moveTo>
                <a:lnTo>
                  <a:pt x="569282" y="0"/>
                </a:lnTo>
                <a:lnTo>
                  <a:pt x="569282" y="496828"/>
                </a:lnTo>
                <a:lnTo>
                  <a:pt x="0" y="496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1028700" y="3578623"/>
            <a:ext cx="6099323" cy="0"/>
          </a:xfrm>
          <a:prstGeom prst="line">
            <a:avLst/>
          </a:prstGeom>
          <a:ln w="38100" cap="flat">
            <a:solidFill>
              <a:srgbClr val="15151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028700" y="2382511"/>
            <a:ext cx="7454238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IMPLEMENTATION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4292" y="3731023"/>
            <a:ext cx="9420605" cy="4933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Backend: Flask (Python)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Frontend: HTML, CSS, JavaScript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Dataset: Excel file with movie details + images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API Endpoints: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/movies – Provides movie list for autocomplete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/genres – Provides genre list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/recommend – Provides recommendations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Interface: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Input: Movie name &amp; number of recommendations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Buttons: Recommend by Title /  Genre            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Output: Recommended movies with Title, Rating, Duration, Genre, Cast, Poster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55DB0F-9227-40DB-B02B-AF5E4E6AB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5375" y="3142687"/>
            <a:ext cx="9207607" cy="43375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C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882588"/>
            <a:chOff x="0" y="0"/>
            <a:chExt cx="4887772" cy="4958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7772" cy="495826"/>
            </a:xfrm>
            <a:custGeom>
              <a:avLst/>
              <a:gdLst/>
              <a:ahLst/>
              <a:cxnLst/>
              <a:rect l="l" t="t" r="r" b="b"/>
              <a:pathLst>
                <a:path w="4887772" h="495826">
                  <a:moveTo>
                    <a:pt x="0" y="0"/>
                  </a:moveTo>
                  <a:lnTo>
                    <a:pt x="4887772" y="0"/>
                  </a:lnTo>
                  <a:lnTo>
                    <a:pt x="4887772" y="495826"/>
                  </a:lnTo>
                  <a:lnTo>
                    <a:pt x="0" y="495826"/>
                  </a:lnTo>
                  <a:close/>
                </a:path>
              </a:pathLst>
            </a:custGeom>
            <a:solidFill>
              <a:srgbClr val="15151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887772" cy="49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" y="8404412"/>
            <a:ext cx="18288000" cy="1882588"/>
            <a:chOff x="0" y="0"/>
            <a:chExt cx="4887772" cy="4958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87772" cy="495826"/>
            </a:xfrm>
            <a:custGeom>
              <a:avLst/>
              <a:gdLst/>
              <a:ahLst/>
              <a:cxnLst/>
              <a:rect l="l" t="t" r="r" b="b"/>
              <a:pathLst>
                <a:path w="4887772" h="495826">
                  <a:moveTo>
                    <a:pt x="0" y="0"/>
                  </a:moveTo>
                  <a:lnTo>
                    <a:pt x="4887772" y="0"/>
                  </a:lnTo>
                  <a:lnTo>
                    <a:pt x="4887772" y="495826"/>
                  </a:lnTo>
                  <a:lnTo>
                    <a:pt x="0" y="495826"/>
                  </a:lnTo>
                  <a:close/>
                </a:path>
              </a:pathLst>
            </a:custGeom>
            <a:solidFill>
              <a:srgbClr val="15151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887772" cy="495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7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3578623"/>
            <a:ext cx="6099323" cy="0"/>
          </a:xfrm>
          <a:prstGeom prst="line">
            <a:avLst/>
          </a:prstGeom>
          <a:ln w="38100" cap="flat">
            <a:solidFill>
              <a:srgbClr val="15151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28700" y="2382511"/>
            <a:ext cx="7454238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RESULTS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4293" y="3731023"/>
            <a:ext cx="7578646" cy="4968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Successfully recommends movies similar by Title or Genre.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Provides movie details with rating, cast, duration.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Integrated with movie posters (where available).</a:t>
            </a:r>
          </a:p>
          <a:p>
            <a:pPr marL="431805" lvl="1" indent="-215903" algn="l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Example:</a:t>
            </a:r>
          </a:p>
          <a:p>
            <a:pPr algn="l">
              <a:lnSpc>
                <a:spcPts val="3000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Input: “3 Idiots”</a:t>
            </a:r>
          </a:p>
          <a:p>
            <a:pPr algn="l">
              <a:lnSpc>
                <a:spcPts val="3000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Recommendations: </a:t>
            </a:r>
          </a:p>
          <a:p>
            <a:pPr algn="l">
              <a:lnSpc>
                <a:spcPts val="3000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PK, </a:t>
            </a:r>
          </a:p>
          <a:p>
            <a:pPr algn="l">
              <a:lnSpc>
                <a:spcPts val="3000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</a:t>
            </a:r>
            <a:r>
              <a:rPr lang="en-US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Taare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Zameen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Par, </a:t>
            </a:r>
          </a:p>
          <a:p>
            <a:pPr algn="l">
              <a:lnSpc>
                <a:spcPts val="3000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</a:t>
            </a:r>
            <a:r>
              <a:rPr lang="en-US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Munna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Bhai M.B.B.S., etc.</a:t>
            </a:r>
          </a:p>
          <a:p>
            <a:pPr algn="l">
              <a:lnSpc>
                <a:spcPts val="3000"/>
              </a:lnSpc>
            </a:pPr>
            <a:endParaRPr lang="en-US" sz="2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00"/>
              </a:lnSpc>
            </a:pPr>
            <a:endParaRPr lang="en-US" sz="2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00"/>
              </a:lnSpc>
            </a:pPr>
            <a:endParaRPr lang="en-US" sz="2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028700" y="780286"/>
            <a:ext cx="569282" cy="496828"/>
          </a:xfrm>
          <a:custGeom>
            <a:avLst/>
            <a:gdLst/>
            <a:ahLst/>
            <a:cxnLst/>
            <a:rect l="l" t="t" r="r" b="b"/>
            <a:pathLst>
              <a:path w="569282" h="496828">
                <a:moveTo>
                  <a:pt x="0" y="0"/>
                </a:moveTo>
                <a:lnTo>
                  <a:pt x="569282" y="0"/>
                </a:lnTo>
                <a:lnTo>
                  <a:pt x="569282" y="496828"/>
                </a:lnTo>
                <a:lnTo>
                  <a:pt x="0" y="4968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BE861-2796-4153-B991-1A9C4C029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965015"/>
            <a:ext cx="9873815" cy="46907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504</Words>
  <Application>Microsoft Office PowerPoint</Application>
  <PresentationFormat>Custom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DM Serif Display</vt:lpstr>
      <vt:lpstr>Calibri</vt:lpstr>
      <vt:lpstr>Lexend Deca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 media recommenation engine</dc:title>
  <dc:creator>Jahir Hussain</dc:creator>
  <cp:lastModifiedBy>jahir hussain</cp:lastModifiedBy>
  <cp:revision>8</cp:revision>
  <dcterms:created xsi:type="dcterms:W3CDTF">2006-08-16T00:00:00Z</dcterms:created>
  <dcterms:modified xsi:type="dcterms:W3CDTF">2025-09-06T14:24:10Z</dcterms:modified>
  <dc:identifier>DAGyAdfSL1A</dc:identifier>
</cp:coreProperties>
</file>